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6" r:id="rId2"/>
    <p:sldId id="256" r:id="rId3"/>
    <p:sldId id="259" r:id="rId4"/>
    <p:sldId id="345" r:id="rId5"/>
    <p:sldId id="337" r:id="rId6"/>
    <p:sldId id="349" r:id="rId7"/>
    <p:sldId id="307" r:id="rId8"/>
    <p:sldId id="342" r:id="rId9"/>
    <p:sldId id="341" r:id="rId10"/>
    <p:sldId id="343" r:id="rId11"/>
    <p:sldId id="312" r:id="rId12"/>
    <p:sldId id="344" r:id="rId13"/>
    <p:sldId id="335" r:id="rId14"/>
    <p:sldId id="336" r:id="rId15"/>
    <p:sldId id="264" r:id="rId16"/>
    <p:sldId id="311" r:id="rId17"/>
    <p:sldId id="261" r:id="rId18"/>
    <p:sldId id="258" r:id="rId19"/>
    <p:sldId id="348" r:id="rId20"/>
    <p:sldId id="318" r:id="rId21"/>
    <p:sldId id="322" r:id="rId22"/>
    <p:sldId id="321" r:id="rId23"/>
    <p:sldId id="326" r:id="rId24"/>
    <p:sldId id="332" r:id="rId25"/>
    <p:sldId id="267" r:id="rId26"/>
    <p:sldId id="306" r:id="rId27"/>
    <p:sldId id="323" r:id="rId28"/>
    <p:sldId id="324" r:id="rId29"/>
    <p:sldId id="327" r:id="rId30"/>
    <p:sldId id="330" r:id="rId31"/>
    <p:sldId id="331" r:id="rId32"/>
    <p:sldId id="350" r:id="rId33"/>
    <p:sldId id="287" r:id="rId34"/>
    <p:sldId id="353" r:id="rId35"/>
    <p:sldId id="354" r:id="rId36"/>
    <p:sldId id="355" r:id="rId37"/>
    <p:sldId id="334" r:id="rId38"/>
    <p:sldId id="319" r:id="rId39"/>
    <p:sldId id="31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94747"/>
    <a:srgbClr val="0C0C0C"/>
    <a:srgbClr val="D2A5EA"/>
    <a:srgbClr val="00745E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2909" autoAdjust="0"/>
  </p:normalViewPr>
  <p:slideViewPr>
    <p:cSldViewPr snapToGrid="0" showGuides="1">
      <p:cViewPr varScale="1">
        <p:scale>
          <a:sx n="72" d="100"/>
          <a:sy n="72" d="100"/>
        </p:scale>
        <p:origin x="186" y="72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기존 공모전 사이트 사용자 수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수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F22-439E-9AA6-95987858519E}"/>
              </c:ext>
            </c:extLst>
          </c:dPt>
          <c:dPt>
            <c:idx val="1"/>
            <c:bubble3D val="0"/>
            <c:spPr>
              <a:solidFill>
                <a:srgbClr val="F947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22-439E-9AA6-95987858519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22-439E-9AA6-95987858519E}"/>
              </c:ext>
            </c:extLst>
          </c:dPt>
          <c:dPt>
            <c:idx val="3"/>
            <c:bubble3D val="0"/>
            <c:spPr>
              <a:solidFill>
                <a:srgbClr val="00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22-439E-9AA6-95987858519E}"/>
              </c:ext>
            </c:extLst>
          </c:dPt>
          <c:cat>
            <c:strRef>
              <c:f>Sheet1!$A$2:$A$5</c:f>
              <c:strCache>
                <c:ptCount val="4"/>
                <c:pt idx="0">
                  <c:v>사이트 A</c:v>
                </c:pt>
                <c:pt idx="1">
                  <c:v>사이트 B</c:v>
                </c:pt>
                <c:pt idx="2">
                  <c:v>사이트 C</c:v>
                </c:pt>
                <c:pt idx="3">
                  <c:v>사이트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4-49B3-ABB1-1C0B01079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팀원 모집 기능 사용자 비율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사용자 비율</c:v>
                </c:pt>
              </c:strCache>
            </c:strRef>
          </c:tx>
          <c:spPr>
            <a:ln>
              <a:solidFill>
                <a:srgbClr val="0C0C0C"/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73-4D7A-8517-80A8214B2D24}"/>
              </c:ext>
            </c:extLst>
          </c:dPt>
          <c:dPt>
            <c:idx val="1"/>
            <c:bubble3D val="0"/>
            <c:spPr>
              <a:solidFill>
                <a:srgbClr val="00FFCC"/>
              </a:solidFill>
              <a:ln w="19050">
                <a:solidFill>
                  <a:srgbClr val="0C0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73-4D7A-8517-80A8214B2D24}"/>
              </c:ext>
            </c:extLst>
          </c:dPt>
          <c:cat>
            <c:strRef>
              <c:f>Sheet1!$A$2:$A$3</c:f>
              <c:strCache>
                <c:ptCount val="2"/>
                <c:pt idx="0">
                  <c:v>유사 사이트 사용자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73-4D7A-8517-80A8214B2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기타 공모전 참가자</c:v>
                </c:pt>
              </c:strCache>
            </c:strRef>
          </c:tx>
          <c:spPr>
            <a:solidFill>
              <a:srgbClr val="F9474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D0-479F-8E5F-11F9F0D2F5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개발 공모전 참가자</c:v>
                </c:pt>
              </c:strCache>
            </c:strRef>
          </c:tx>
          <c:spPr>
            <a:solidFill>
              <a:srgbClr val="00FFCC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기타 공모전 사이트</c:v>
                </c:pt>
                <c:pt idx="1">
                  <c:v>DevRaid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D0-479F-8E5F-11F9F0D2F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9507391"/>
        <c:axId val="1889494911"/>
      </c:barChart>
      <c:catAx>
        <c:axId val="188950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494911"/>
        <c:crosses val="autoZero"/>
        <c:auto val="1"/>
        <c:lblAlgn val="ctr"/>
        <c:lblOffset val="100"/>
        <c:noMultiLvlLbl val="0"/>
      </c:catAx>
      <c:valAx>
        <c:axId val="18894949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950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준비를 위한 앱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en-US" altLang="ko-KR" dirty="0"/>
              <a:t> </a:t>
            </a:r>
            <a:r>
              <a:rPr lang="ko-KR" altLang="en-US" dirty="0"/>
              <a:t>기획 발표자 최영수입니다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문제점이 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팀장이 가입 신청자들의 스펙이나 포트폴리오를 받아서 보려면 최소한 서로 연락이 되어야 하는데 그런 기능이 전혀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게시글들을</a:t>
            </a:r>
            <a:r>
              <a:rPr lang="ko-KR" altLang="en-US" dirty="0"/>
              <a:t> 보면 모두 개인 연락처를 공개하거나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ko-KR" altLang="en-US" dirty="0" err="1"/>
              <a:t>채팅방</a:t>
            </a:r>
            <a:r>
              <a:rPr lang="ko-KR" altLang="en-US" dirty="0"/>
              <a:t> 같은 걸 만들어서 상호 연락을 하고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 정보를 노출 하거나</a:t>
            </a:r>
            <a:r>
              <a:rPr lang="en-US" altLang="ko-KR" dirty="0"/>
              <a:t>, </a:t>
            </a:r>
            <a:r>
              <a:rPr lang="ko-KR" altLang="en-US" dirty="0"/>
              <a:t>따로 채팅방을 만드는 불편한 중간 작업이 강제로 들어간다는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보시면서 어</a:t>
            </a:r>
            <a:r>
              <a:rPr lang="en-US" altLang="ko-KR" dirty="0"/>
              <a:t>? </a:t>
            </a:r>
            <a:r>
              <a:rPr lang="ko-KR" altLang="en-US" dirty="0"/>
              <a:t>간단한 문제 아닌가</a:t>
            </a:r>
            <a:r>
              <a:rPr lang="en-US" altLang="ko-KR" dirty="0"/>
              <a:t>? </a:t>
            </a:r>
            <a:r>
              <a:rPr lang="ko-KR" altLang="en-US" dirty="0"/>
              <a:t>하셨을 수도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초록색으로 표시한 부분은 실제로 간단한 부분이 맞습니다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문제점은 이미 해결한 사이트들도 몇 개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“</a:t>
            </a:r>
            <a:r>
              <a:rPr lang="ko-KR" altLang="en-US" dirty="0"/>
              <a:t>무슨 분야의 공모전이냐</a:t>
            </a:r>
            <a:r>
              <a:rPr lang="en-US" altLang="ko-KR" dirty="0"/>
              <a:t>”</a:t>
            </a:r>
            <a:r>
              <a:rPr lang="ko-KR" altLang="en-US" dirty="0"/>
              <a:t>에 따라 게시글을 필터링 할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</a:t>
            </a:r>
            <a:r>
              <a:rPr lang="en-US" altLang="ko-KR" dirty="0"/>
              <a:t>“</a:t>
            </a:r>
            <a:r>
              <a:rPr lang="ko-KR" altLang="en-US" dirty="0"/>
              <a:t>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직군</a:t>
            </a:r>
            <a:r>
              <a:rPr lang="en-US" altLang="ko-KR" dirty="0"/>
              <a:t>”</a:t>
            </a:r>
            <a:r>
              <a:rPr lang="ko-KR" altLang="en-US" dirty="0"/>
              <a:t>을 기준으로 쓸 수 있을 것이고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지역 홍보 영상 제작 공모전에는 </a:t>
            </a:r>
            <a:r>
              <a:rPr lang="en-US" altLang="ko-KR" dirty="0"/>
              <a:t>“</a:t>
            </a:r>
            <a:r>
              <a:rPr lang="ko-KR" altLang="en-US" dirty="0"/>
              <a:t>영상 편집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”</a:t>
            </a:r>
            <a:r>
              <a:rPr lang="ko-KR" altLang="en-US" dirty="0"/>
              <a:t> 등의 직군을 기준으로 쓸 수 있을 텐데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모든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, IT. </a:t>
            </a:r>
            <a:r>
              <a:rPr lang="ko-KR" altLang="en-US" dirty="0"/>
              <a:t>개발 공모전에 집중하는 방식을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문제인 </a:t>
            </a:r>
            <a:r>
              <a:rPr lang="en-US" altLang="ko-KR" dirty="0"/>
              <a:t>“</a:t>
            </a:r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ko-KR" altLang="en-US" dirty="0"/>
              <a:t>제 앱에서 필터링할 게시글의 분야가 게임 개발 공모전으로 한정된다면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공모전에 출품 할 건지</a:t>
            </a:r>
            <a:r>
              <a:rPr lang="en-US" altLang="ko-KR" dirty="0"/>
              <a:t>,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인지 </a:t>
            </a:r>
            <a:r>
              <a:rPr lang="en-US" altLang="ko-KR" dirty="0"/>
              <a:t>3D</a:t>
            </a:r>
            <a:r>
              <a:rPr lang="ko-KR" altLang="en-US" dirty="0"/>
              <a:t>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팀에 어떤 인원이 필요한지</a:t>
            </a:r>
            <a:r>
              <a:rPr lang="en-US" altLang="ko-KR" dirty="0"/>
              <a:t>, </a:t>
            </a:r>
            <a:r>
              <a:rPr lang="ko-KR" altLang="en-US" dirty="0"/>
              <a:t>아트인가</a:t>
            </a:r>
            <a:r>
              <a:rPr lang="en-US" altLang="ko-KR" dirty="0"/>
              <a:t>? </a:t>
            </a:r>
            <a:r>
              <a:rPr lang="ko-KR" altLang="en-US" dirty="0"/>
              <a:t>프로그래머인가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기준을 더 자세하게 세울 수 있고 그 기준에 따라서 세세한 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내 작업물과 스펙</a:t>
            </a:r>
            <a:r>
              <a:rPr lang="en-US" altLang="ko-KR" dirty="0"/>
              <a:t>,</a:t>
            </a:r>
            <a:r>
              <a:rPr lang="ko-KR" altLang="en-US" dirty="0"/>
              <a:t> 포트폴리오를 저장 해 둔다면</a:t>
            </a:r>
            <a:r>
              <a:rPr lang="en-US" altLang="ko-KR" dirty="0"/>
              <a:t>, </a:t>
            </a:r>
            <a:r>
              <a:rPr lang="ko-KR" altLang="en-US" dirty="0"/>
              <a:t>갑자기 홍보 영상제작 공모전에 나가기 위해서 그 포트폴리오를 제출 할 일이 없겠죠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범용성이 뛰어난 포트폴리오가 아니라</a:t>
            </a:r>
            <a:r>
              <a:rPr lang="en-US" altLang="ko-KR" dirty="0"/>
              <a:t>, “</a:t>
            </a:r>
            <a:r>
              <a:rPr lang="ko-KR" altLang="en-US" dirty="0"/>
              <a:t>개발</a:t>
            </a:r>
            <a:r>
              <a:rPr lang="en-US" altLang="ko-KR" dirty="0"/>
              <a:t>”</a:t>
            </a:r>
            <a:r>
              <a:rPr lang="ko-KR" altLang="en-US" dirty="0"/>
              <a:t>이라는 능력에 한정되는 포트폴리오이기 때문에 어느 팀에 지원하던지 같은 문서를 제출 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읽는 사람도 이력서 자체가 방향성이 명확하기 때문에 개발과 연관성이 없는 정보가 최소화 되는 효과를 기대할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주목할만한 점이 좀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점 </a:t>
            </a:r>
            <a:r>
              <a:rPr lang="en-US" altLang="ko-KR" dirty="0"/>
              <a:t>1: </a:t>
            </a:r>
            <a:r>
              <a:rPr lang="ko-KR" altLang="en-US" dirty="0"/>
              <a:t>창업지원 예산증가</a:t>
            </a:r>
            <a:r>
              <a:rPr lang="en-US" altLang="ko-KR" dirty="0"/>
              <a:t>, </a:t>
            </a:r>
            <a:r>
              <a:rPr lang="ko-KR" altLang="en-US" dirty="0"/>
              <a:t>이거는 </a:t>
            </a:r>
            <a:r>
              <a:rPr lang="ko-KR" altLang="en-US" dirty="0" err="1"/>
              <a:t>발표랑</a:t>
            </a:r>
            <a:r>
              <a:rPr lang="ko-KR" altLang="en-US" dirty="0"/>
              <a:t> 별개로 창업지원금 타먹으면 맛있으니까 여러분이 좀 알아 두셨으면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주목할 점 </a:t>
            </a:r>
            <a:r>
              <a:rPr lang="en-US" altLang="ko-KR" dirty="0"/>
              <a:t>2: </a:t>
            </a:r>
            <a:r>
              <a:rPr lang="ko-KR" altLang="en-US" dirty="0"/>
              <a:t>위협입니다</a:t>
            </a:r>
            <a:r>
              <a:rPr lang="en-US" altLang="ko-KR" dirty="0"/>
              <a:t>. </a:t>
            </a:r>
            <a:r>
              <a:rPr lang="ko-KR" altLang="en-US" dirty="0"/>
              <a:t>지금 공모전을 테마로 두는 유사 컨텐츠가 너무 많아요</a:t>
            </a:r>
            <a:r>
              <a:rPr lang="en-US" altLang="ko-KR" dirty="0"/>
              <a:t>. </a:t>
            </a:r>
            <a:r>
              <a:rPr lang="ko-KR" altLang="en-US" dirty="0"/>
              <a:t>심지어 교수님이 저희 선배들과 </a:t>
            </a:r>
            <a:r>
              <a:rPr lang="ko-KR" altLang="en-US" dirty="0" err="1"/>
              <a:t>만드셨던</a:t>
            </a:r>
            <a:r>
              <a:rPr lang="ko-KR" altLang="en-US" dirty="0"/>
              <a:t> 앱도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만든 앱이 유사 앱들과 차이점이 있어도 일단 눈에 띄어야 차이가 있는 걸 보여주겠죠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그렇지만 제 위에 너무 많은 사이트와 앱이 있어서 일단 노출되기 </a:t>
            </a:r>
            <a:r>
              <a:rPr lang="ko-KR" altLang="en-US" dirty="0" err="1"/>
              <a:t>부터가</a:t>
            </a:r>
            <a:r>
              <a:rPr lang="ko-KR" altLang="en-US" dirty="0"/>
              <a:t> 상당히 어려울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6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그걸 어떻게 타파해야 되느냐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흩어진 사용자를 내 앱으로 집중시킨다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많은 앱과 사이트에 이용자가 흩어져 있으니까</a:t>
            </a:r>
            <a:r>
              <a:rPr lang="en-US" altLang="ko-KR" dirty="0"/>
              <a:t>, </a:t>
            </a:r>
            <a:r>
              <a:rPr lang="ko-KR" altLang="en-US" dirty="0"/>
              <a:t>게임 개발 공모전에 한해서는 내 입지를 확고하게 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틈새시장을 공략하겠다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점에 대해서는 프로모션 계획 설명 때 더 자세히 설명을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코어 타겟은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 개발자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기획자로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팀원모집 제일 많이 하는 사람이 그 </a:t>
            </a:r>
            <a:r>
              <a:rPr lang="ko-KR" altLang="en-US" dirty="0" err="1"/>
              <a:t>사람들이에요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또한 공모전 목적이 아니더라도 사실 그냥 개발 팀을 꾸리는 앱이기 때문에 시니어 개발자도 사용할 수 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 </a:t>
            </a:r>
            <a:r>
              <a:rPr lang="ko-KR" altLang="en-US" dirty="0"/>
              <a:t>게임 개발자들이 주로 뭘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뻔한 답변입니다</a:t>
            </a:r>
            <a:r>
              <a:rPr lang="en-US" altLang="ko-KR" dirty="0"/>
              <a:t>. </a:t>
            </a:r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개발할 시간에 게임하죠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뭘 얻어올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게임의 파티 초대 시스템은 저희 앱의 초대 시스템과 그 목적과 형태가 비슷합니다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8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목차 보고 넘어가겠습니다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51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파티에는 </a:t>
            </a:r>
            <a:r>
              <a:rPr lang="ko-KR" altLang="en-US" dirty="0" err="1"/>
              <a:t>탱딜힐이</a:t>
            </a:r>
            <a:r>
              <a:rPr lang="ko-KR" altLang="en-US" dirty="0"/>
              <a:t> 다 있어야겠죠</a:t>
            </a:r>
            <a:r>
              <a:rPr lang="en-US" altLang="ko-KR" dirty="0"/>
              <a:t>?</a:t>
            </a:r>
            <a:r>
              <a:rPr lang="ko-KR" altLang="en-US" dirty="0"/>
              <a:t> 뭐 하나 빠지면 </a:t>
            </a:r>
            <a:r>
              <a:rPr lang="ko-KR" altLang="en-US" dirty="0" err="1"/>
              <a:t>섭합니다</a:t>
            </a:r>
            <a:r>
              <a:rPr lang="en-US" altLang="ko-KR" dirty="0"/>
              <a:t>. </a:t>
            </a:r>
            <a:r>
              <a:rPr lang="ko-KR" altLang="en-US" dirty="0"/>
              <a:t>제대로 싸우기가 힘들어지죠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개발팀도 똑같습니다</a:t>
            </a:r>
            <a:r>
              <a:rPr lang="en-US" altLang="ko-KR" dirty="0"/>
              <a:t>.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뭐 하나 빠지면 제대로 된 게임이 나오질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하나의 목적을 위해서 여러가지 직업이 필요하다</a:t>
            </a:r>
            <a:r>
              <a:rPr lang="en-US" altLang="ko-KR" dirty="0"/>
              <a:t>”</a:t>
            </a:r>
            <a:r>
              <a:rPr lang="ko-KR" altLang="en-US" dirty="0"/>
              <a:t> 라는 하나의 공통점이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파티를 만들려면 파티장이 필요한 직업을 제시하고 신청자들의 가입 신청을 수락하잖아요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신청자들은 여러 파티 중에 자신의 직업을 필요로 하는 파티를 찾아서 가입하구요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시스템이 목표만 보스 레이드에서 공모전 출품으로 바뀌고 그대로 저희 앱에 녹아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컨셉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만들어 놓은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시스템이라고 생각하면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나온 제 앱의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앱의 핵심</a:t>
            </a:r>
            <a:r>
              <a:rPr lang="ko-KR" altLang="en-US" dirty="0"/>
              <a:t> 타겟인 </a:t>
            </a:r>
            <a:r>
              <a:rPr lang="en-US" altLang="ko-KR" dirty="0"/>
              <a:t>1020 </a:t>
            </a:r>
            <a:r>
              <a:rPr lang="ko-KR" altLang="en-US" dirty="0"/>
              <a:t>개발자에게 가장 친숙한 </a:t>
            </a:r>
            <a:r>
              <a:rPr lang="en-US" altLang="ko-KR" dirty="0"/>
              <a:t>UI</a:t>
            </a:r>
            <a:r>
              <a:rPr lang="ko-KR" altLang="en-US" dirty="0"/>
              <a:t>가 무엇일까</a:t>
            </a:r>
            <a:r>
              <a:rPr lang="en-US" altLang="ko-KR" dirty="0"/>
              <a:t>?</a:t>
            </a:r>
            <a:r>
              <a:rPr lang="ko-KR" altLang="en-US" dirty="0"/>
              <a:t>에 대한 해답으로 이런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개발자가 쉽게 접할 수 있으면서 </a:t>
            </a:r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개발이라는 컨셉에도 어울리는</a:t>
            </a:r>
            <a:r>
              <a:rPr lang="ko-KR" altLang="en-US" baseline="0" dirty="0"/>
              <a:t> 온라인 게임의 파티 구성의 플로우를 채용했습니다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1020</a:t>
            </a:r>
            <a:r>
              <a:rPr lang="ko-KR" altLang="en-US" dirty="0"/>
              <a:t>세대가 흔하게 접할 수 있는 디자인 가이드인 구글의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사용해서</a:t>
            </a:r>
            <a:r>
              <a:rPr lang="ko-KR" altLang="en-US" baseline="0" dirty="0"/>
              <a:t> 보다 친숙한 느낌을 주었다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왜 더 사용률이 높은 유튜브가 아니라 구글을 선정했느냐 라고 물을 수도 있는데</a:t>
            </a:r>
            <a:r>
              <a:rPr lang="en-US" altLang="ko-KR" dirty="0"/>
              <a:t>, </a:t>
            </a:r>
            <a:r>
              <a:rPr lang="ko-KR" altLang="en-US" dirty="0"/>
              <a:t>유튜브 디자인은 너무 단순하고</a:t>
            </a:r>
            <a:r>
              <a:rPr lang="en-US" altLang="ko-KR" dirty="0"/>
              <a:t>, </a:t>
            </a:r>
            <a:r>
              <a:rPr lang="ko-KR" altLang="en-US" dirty="0"/>
              <a:t>참고할 점이 적어요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버튼과 텍스트</a:t>
            </a:r>
            <a:r>
              <a:rPr lang="en-US" altLang="ko-KR" dirty="0"/>
              <a:t>, </a:t>
            </a:r>
            <a:r>
              <a:rPr lang="ko-KR" altLang="en-US" dirty="0"/>
              <a:t>입력창이 많을 수 밖에 없는 앱 구조상</a:t>
            </a:r>
            <a:r>
              <a:rPr lang="en-US" altLang="ko-KR" dirty="0"/>
              <a:t> </a:t>
            </a:r>
            <a:r>
              <a:rPr lang="ko-KR" altLang="en-US" dirty="0"/>
              <a:t>구글에서 다방면으로 쓰는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디자인이 딱 맞다고 생각이 들었고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영상에 한정되는 유튜브 디자인보다 구글 폼이나</a:t>
            </a:r>
            <a:r>
              <a:rPr lang="en-US" altLang="ko-KR" dirty="0"/>
              <a:t>, </a:t>
            </a:r>
            <a:r>
              <a:rPr lang="ko-KR" altLang="en-US" dirty="0"/>
              <a:t>구글 시트 같은 도구로서 활용되는 사이트가 채용한 디자인이 개발자에게 더 자연스럽게 다가올 수 있다고 판단했다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방식을 모두 섞어서 나온 게 제 앱의 최종 컨셉입니다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오로지 게임 개발을 위한 팀원 모집 기능을 탑재한 새로운 공모전 팀원 모집의 </a:t>
            </a:r>
            <a:r>
              <a:rPr lang="ko-KR" altLang="en-US" dirty="0" err="1"/>
              <a:t>페러다임</a:t>
            </a:r>
            <a:r>
              <a:rPr lang="ko-KR" altLang="en-US" dirty="0"/>
              <a:t> </a:t>
            </a:r>
            <a:r>
              <a:rPr lang="en-US" altLang="ko-KR" dirty="0"/>
              <a:t>DevRaid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짜잔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이런 디자인이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이거 하나 디자인 하는 데 총 </a:t>
            </a:r>
            <a:r>
              <a:rPr lang="en-US" altLang="ko-KR" dirty="0"/>
              <a:t>3</a:t>
            </a:r>
            <a:r>
              <a:rPr lang="ko-KR" altLang="en-US" dirty="0"/>
              <a:t>일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</a:t>
            </a:r>
            <a:r>
              <a:rPr lang="en-US" altLang="ko-KR" dirty="0"/>
              <a:t>UI/UX</a:t>
            </a:r>
            <a:r>
              <a:rPr lang="ko-KR" altLang="en-US" dirty="0"/>
              <a:t>디자이너를 하나 뽑아야 될 것 같은데요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DevRaid</a:t>
            </a:r>
            <a:r>
              <a:rPr lang="ko-KR" altLang="en-US" dirty="0"/>
              <a:t>의 모습을 공개할 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지금 디자이너를 한 명 뽑아야 </a:t>
            </a:r>
            <a:r>
              <a:rPr lang="ko-KR" altLang="en-US" dirty="0" err="1"/>
              <a:t>겠어요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DevRaid</a:t>
            </a:r>
            <a:r>
              <a:rPr lang="ko-KR" altLang="en-US" dirty="0"/>
              <a:t>는 앱 기획 발표에 쓰일 앱이니까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선택을 앱 기획 발표에 참여할 팀으로 지정해줍니다</a:t>
            </a:r>
            <a:r>
              <a:rPr lang="en-US" altLang="ko-KR" dirty="0"/>
              <a:t>. (2</a:t>
            </a:r>
            <a:r>
              <a:rPr lang="ko-KR" altLang="en-US" dirty="0"/>
              <a:t>연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“DevRaid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 파티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정해봅시다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파티 이름에는 딱히 어떤 공모전에 나가는지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무슨 팀원을 모집하는지 노출 되지 않아도 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rtl="0" eaLnBrk="1" latinLnBrk="1" hangingPunct="1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1" hangingPunct="1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나올 파티원의 역할과 태그들이 이 파티가 어떤 성향을 띄는지 설명 해줄 겁니다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어떤 팀원이 필요했죠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UI/UX</a:t>
            </a:r>
            <a:r>
              <a:rPr lang="ko-KR" altLang="en-US" dirty="0"/>
              <a:t>를 대신 만들어줄 사람이</a:t>
            </a:r>
            <a:r>
              <a:rPr lang="en-US" altLang="ko-KR" dirty="0"/>
              <a:t> </a:t>
            </a:r>
            <a:r>
              <a:rPr lang="ko-KR" altLang="en-US" dirty="0"/>
              <a:t>필요한데요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지금 저 초록색 버튼들 보기 너무 괴로워요</a:t>
            </a:r>
            <a:r>
              <a:rPr lang="en-US" altLang="ko-KR" dirty="0"/>
              <a:t> </a:t>
            </a:r>
            <a:r>
              <a:rPr lang="ko-KR" altLang="en-US" dirty="0" err="1"/>
              <a:t>윽</a:t>
            </a:r>
            <a:r>
              <a:rPr lang="ko-KR" altLang="en-US" dirty="0"/>
              <a:t> </a:t>
            </a:r>
            <a:r>
              <a:rPr lang="ko-KR" altLang="en-US" dirty="0" err="1"/>
              <a:t>끔직해</a:t>
            </a:r>
            <a:r>
              <a:rPr lang="ko-KR" altLang="en-US" dirty="0"/>
              <a:t> 빨리 </a:t>
            </a:r>
            <a:r>
              <a:rPr lang="ko-KR" altLang="en-US" dirty="0" err="1"/>
              <a:t>대려옵시다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파티원을 추가하려면 우선 그 파티원의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지정해야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네</a:t>
            </a:r>
            <a:r>
              <a:rPr lang="en-US" altLang="ko-KR" dirty="0"/>
              <a:t>, </a:t>
            </a:r>
            <a:r>
              <a:rPr lang="ko-KR" altLang="en-US" dirty="0"/>
              <a:t>아티스트가 필요하겠죠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파티원</a:t>
            </a:r>
            <a:r>
              <a:rPr lang="en-US" altLang="ko-KR" dirty="0"/>
              <a:t>1</a:t>
            </a:r>
            <a:r>
              <a:rPr lang="ko-KR" altLang="en-US" dirty="0"/>
              <a:t> 자리에 어떤 </a:t>
            </a:r>
            <a:r>
              <a:rPr lang="en-US" altLang="ko-KR" dirty="0"/>
              <a:t>“</a:t>
            </a:r>
            <a:r>
              <a:rPr lang="ko-KR" altLang="en-US" dirty="0"/>
              <a:t>역할</a:t>
            </a:r>
            <a:r>
              <a:rPr lang="en-US" altLang="ko-KR" dirty="0"/>
              <a:t>”</a:t>
            </a:r>
            <a:r>
              <a:rPr lang="ko-KR" altLang="en-US" dirty="0"/>
              <a:t>을 가진 사람을 원하는지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그냥 아티스트</a:t>
            </a:r>
            <a:r>
              <a:rPr lang="en-US" altLang="ko-KR" dirty="0"/>
              <a:t>, </a:t>
            </a:r>
            <a:r>
              <a:rPr lang="ko-KR" altLang="en-US" dirty="0"/>
              <a:t>해버리면 그 안에서도 여러가지 직책이 있고 세분화된 역할이 있잖아요</a:t>
            </a:r>
            <a:r>
              <a:rPr lang="en-US" altLang="ko-KR" dirty="0"/>
              <a:t>? 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43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추가로 세분화된 직책이나</a:t>
            </a:r>
            <a:r>
              <a:rPr lang="en-US" altLang="ko-KR" dirty="0"/>
              <a:t>, </a:t>
            </a:r>
            <a:r>
              <a:rPr lang="ko-KR" altLang="en-US" dirty="0"/>
              <a:t>원하는 분위기 등을 </a:t>
            </a:r>
            <a:r>
              <a:rPr lang="en-US" altLang="ko-KR" dirty="0"/>
              <a:t>“</a:t>
            </a:r>
            <a:r>
              <a:rPr lang="ko-KR" altLang="en-US" dirty="0"/>
              <a:t>태그</a:t>
            </a:r>
            <a:r>
              <a:rPr lang="en-US" altLang="ko-KR" dirty="0"/>
              <a:t>”</a:t>
            </a:r>
            <a:r>
              <a:rPr lang="ko-KR" altLang="en-US" dirty="0"/>
              <a:t>에서 설정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UI/UX</a:t>
            </a:r>
            <a:r>
              <a:rPr lang="ko-KR" altLang="en-US" dirty="0"/>
              <a:t>가 눈에 띄네요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그런데 아까 </a:t>
            </a:r>
            <a:r>
              <a:rPr lang="ko-KR" altLang="en-US" dirty="0" err="1"/>
              <a:t>머터리얼</a:t>
            </a:r>
            <a:r>
              <a:rPr lang="ko-KR" altLang="en-US" dirty="0"/>
              <a:t> 디자인을 사용하고 싶다고 했죠</a:t>
            </a:r>
            <a:r>
              <a:rPr lang="en-US" altLang="ko-KR" dirty="0"/>
              <a:t>? </a:t>
            </a:r>
            <a:r>
              <a:rPr lang="ko-KR" altLang="en-US" dirty="0"/>
              <a:t>사용자가 직접 입력할 수 도 있습니다</a:t>
            </a:r>
            <a:r>
              <a:rPr lang="en-US" altLang="ko-KR" dirty="0"/>
              <a:t>.(2</a:t>
            </a:r>
            <a:r>
              <a:rPr lang="ko-KR" altLang="en-US" dirty="0"/>
              <a:t>연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파티원은 추가했으니 다음단계로 넘어가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게시글에 태그만 있으면 신청자들이 어떤 게임인지 판단하기 어렵겠죠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글의 내용을 한번 적어줍시다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파티를 완성할 수 가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완성된 파티를 등록하면 그때부터 앱 사용자들이 이 내용을 보고 파티에 가입 신청을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UI </a:t>
            </a:r>
            <a:r>
              <a:rPr lang="ko-KR" altLang="en-US" dirty="0"/>
              <a:t>디자이너를 꿈꾸는 사람이 </a:t>
            </a:r>
            <a:r>
              <a:rPr lang="en-US" altLang="ko-KR" dirty="0"/>
              <a:t>#UI/UX </a:t>
            </a:r>
            <a:r>
              <a:rPr lang="ko-KR" altLang="en-US" dirty="0"/>
              <a:t>나 </a:t>
            </a:r>
            <a:r>
              <a:rPr lang="en-US" altLang="ko-KR" dirty="0"/>
              <a:t>#</a:t>
            </a:r>
            <a:r>
              <a:rPr lang="ko-KR" altLang="en-US" dirty="0"/>
              <a:t>디자이너 로 필터링을 해서 검색한다면 저희 파티를 손쉽게 찾을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70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앱이 나온다면 어떻게 홍보해야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 err="1"/>
              <a:t>DevRaid</a:t>
            </a:r>
            <a:r>
              <a:rPr lang="ko-KR" altLang="en-US" dirty="0"/>
              <a:t>의 프로모션 계획을 한번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SWOT </a:t>
            </a:r>
            <a:r>
              <a:rPr lang="ko-KR" altLang="en-US" dirty="0"/>
              <a:t>분석에서 이미 많은 공모전 사이트가 있어서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이용자가 흩어져 있는 게 </a:t>
            </a:r>
            <a:r>
              <a:rPr lang="en-US" altLang="ko-KR" dirty="0" err="1"/>
              <a:t>DevRaid</a:t>
            </a:r>
            <a:r>
              <a:rPr lang="ko-KR" altLang="en-US" dirty="0"/>
              <a:t>의 사용자 증가에 있어서 큰 걸림돌이라고 말씀드렸는데요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위협이 오히려 기회로 작용하기도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지금까지의 공모전 사이트들은 모든 분야의</a:t>
            </a:r>
            <a:r>
              <a:rPr lang="en-US" altLang="ko-KR" dirty="0"/>
              <a:t> </a:t>
            </a:r>
            <a:r>
              <a:rPr lang="ko-KR" altLang="en-US" dirty="0"/>
              <a:t>공모전을 커버하는 식으로 만들어져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서로 다른 사이트와 명확한 차별점을 주지 못하기 때문에 사용자가 이런 식으로 흩어져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DevRaid</a:t>
            </a:r>
            <a:r>
              <a:rPr lang="ko-KR" altLang="en-US" dirty="0"/>
              <a:t>는 다르죠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초간 대기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전국 대학생 </a:t>
            </a:r>
            <a:r>
              <a:rPr lang="en-US" altLang="ko-KR" dirty="0"/>
              <a:t>600</a:t>
            </a:r>
            <a:r>
              <a:rPr lang="ko-KR" altLang="en-US" dirty="0"/>
              <a:t>명 대상 공모전 선호도 조사결과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대학생들의 개발 관련 공모전의 선호도는 나날이 증가하고 있고</a:t>
            </a:r>
            <a:r>
              <a:rPr lang="en-US" altLang="ko-KR" dirty="0"/>
              <a:t> </a:t>
            </a:r>
            <a:r>
              <a:rPr lang="ko-KR" altLang="en-US" dirty="0"/>
              <a:t>선호도 </a:t>
            </a:r>
            <a:r>
              <a:rPr lang="en-US" altLang="ko-KR" dirty="0"/>
              <a:t>19.8%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달성한 마케팅</a:t>
            </a:r>
            <a:r>
              <a:rPr lang="en-US" altLang="ko-KR" dirty="0"/>
              <a:t>-</a:t>
            </a:r>
            <a:r>
              <a:rPr lang="ko-KR" altLang="en-US" dirty="0"/>
              <a:t>아이디어 분야 공모전을</a:t>
            </a:r>
            <a:r>
              <a:rPr lang="en-US" altLang="ko-KR" dirty="0"/>
              <a:t> IT, </a:t>
            </a:r>
            <a:r>
              <a:rPr lang="ko-KR" altLang="en-US" dirty="0"/>
              <a:t>빅데이터 개발 공모전이 선호도 </a:t>
            </a:r>
            <a:r>
              <a:rPr lang="en-US" altLang="ko-KR" dirty="0"/>
              <a:t>19.3%</a:t>
            </a:r>
            <a:r>
              <a:rPr lang="ko-KR" altLang="en-US" dirty="0"/>
              <a:t>로 바싹 추격하고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개발 관련 공모전의 사용자만이라도 이 앱으로 끌어 올 수만 있다면 전체의 </a:t>
            </a:r>
            <a:r>
              <a:rPr lang="en-US" altLang="ko-KR" dirty="0"/>
              <a:t>20%</a:t>
            </a:r>
            <a:r>
              <a:rPr lang="ko-KR" altLang="en-US" dirty="0"/>
              <a:t>에 달하는 사용자를 독점 할 수 있다는 말이 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0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이렇게만 된다면 전체 이용자를 다른 사이트들과 공유하는 형태에서 벗어나서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수많은 유사 사이트들이 따라할 수 없는 필터링이라는 장점으로</a:t>
            </a:r>
            <a:r>
              <a:rPr lang="en-US" altLang="ko-KR" dirty="0"/>
              <a:t> “</a:t>
            </a:r>
            <a:r>
              <a:rPr lang="ko-KR" altLang="en-US" dirty="0"/>
              <a:t>개발 공모전</a:t>
            </a:r>
            <a:r>
              <a:rPr lang="en-US" altLang="ko-KR" dirty="0"/>
              <a:t>”</a:t>
            </a:r>
            <a:r>
              <a:rPr lang="ko-KR" altLang="en-US" dirty="0"/>
              <a:t>과 그 외 </a:t>
            </a:r>
            <a:r>
              <a:rPr lang="en-US" altLang="ko-KR" dirty="0"/>
              <a:t>“</a:t>
            </a:r>
            <a:r>
              <a:rPr lang="ko-KR" altLang="en-US" dirty="0"/>
              <a:t>다른 공모전</a:t>
            </a:r>
            <a:r>
              <a:rPr lang="en-US" altLang="ko-KR" dirty="0"/>
              <a:t>”</a:t>
            </a:r>
            <a:r>
              <a:rPr lang="ko-KR" altLang="en-US" dirty="0"/>
              <a:t>으로 사용자 풀이 분리되어서 경쟁할 필요도 적어집니다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DevRaid</a:t>
            </a:r>
            <a:r>
              <a:rPr lang="ko-KR" altLang="en-US" dirty="0"/>
              <a:t>는 더욱 확고한 사용자 층을 가질 수 있겠죠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8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“</a:t>
            </a:r>
            <a:r>
              <a:rPr lang="ko-KR" altLang="en-US" dirty="0"/>
              <a:t>마케팅을 어떻게 하느냐</a:t>
            </a:r>
            <a:r>
              <a:rPr lang="en-US" altLang="ko-KR" dirty="0"/>
              <a:t>”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만일 </a:t>
            </a:r>
            <a:r>
              <a:rPr lang="en-US" altLang="ko-KR" dirty="0"/>
              <a:t>DevRaid</a:t>
            </a:r>
            <a:r>
              <a:rPr lang="ko-KR" altLang="en-US" dirty="0"/>
              <a:t>가 출시 된다면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출시 시점에서는 유사 사이트에서 이용자를 데려와야 하기 때문에</a:t>
            </a:r>
            <a:r>
              <a:rPr lang="en-US" altLang="ko-KR" dirty="0"/>
              <a:t> </a:t>
            </a:r>
            <a:r>
              <a:rPr lang="ko-KR" altLang="en-US" dirty="0"/>
              <a:t>차별점을 강조하는 마케팅 문구로 홍보할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초대 이벤트라도 만들어서 틈새시장 공략에 효과적인 수단인 </a:t>
            </a:r>
            <a:r>
              <a:rPr lang="en-US" altLang="ko-KR" dirty="0"/>
              <a:t>‘</a:t>
            </a:r>
            <a:r>
              <a:rPr lang="ko-KR" altLang="en-US" dirty="0"/>
              <a:t>입 소문</a:t>
            </a:r>
            <a:r>
              <a:rPr lang="en-US" altLang="ko-KR" dirty="0"/>
              <a:t>’</a:t>
            </a:r>
            <a:r>
              <a:rPr lang="ko-KR" altLang="en-US" dirty="0"/>
              <a:t>을 좀 만들어야 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1020</a:t>
            </a:r>
            <a:r>
              <a:rPr lang="ko-KR" altLang="en-US" dirty="0"/>
              <a:t> 개발자가 주 타겟인 만큼 관련 학과나</a:t>
            </a:r>
            <a:r>
              <a:rPr lang="en-US" altLang="ko-KR" dirty="0"/>
              <a:t> </a:t>
            </a:r>
            <a:r>
              <a:rPr lang="ko-KR" altLang="en-US" dirty="0"/>
              <a:t>캠퍼스 앱에 광고하거나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아트 관련 사이트와 협업하는 방식을 사용 할 수 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마케팅까지 한다는데 사실 출시 할 생각은 </a:t>
            </a:r>
            <a:r>
              <a:rPr lang="ko-KR" altLang="en-US" dirty="0" err="1"/>
              <a:t>없구요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60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모델 캔버스는 시간상 빨리 넘기겠습니다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6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간에 궁금하신 점 있었으면 지금 해주시면 감사하겠습니다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12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질문 없으시면 이상으로 발표를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지금까지 공모전 팀원 모집 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DevRaid </a:t>
            </a:r>
            <a:r>
              <a:rPr lang="ko-KR" altLang="en-US" dirty="0"/>
              <a:t>기획</a:t>
            </a:r>
            <a:r>
              <a:rPr lang="en-US" altLang="ko-KR" dirty="0"/>
              <a:t> </a:t>
            </a:r>
            <a:r>
              <a:rPr lang="ko-KR" altLang="en-US" dirty="0"/>
              <a:t>발표자 최영수였습니다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중소기업 인력난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청년층 취업난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그래프는 </a:t>
            </a:r>
            <a:r>
              <a:rPr lang="en-US" altLang="ko-KR" dirty="0"/>
              <a:t>20</a:t>
            </a:r>
            <a:r>
              <a:rPr lang="ko-KR" altLang="en-US" dirty="0"/>
              <a:t>대 대학생 </a:t>
            </a:r>
            <a:r>
              <a:rPr lang="en-US" altLang="ko-KR" dirty="0"/>
              <a:t>1200</a:t>
            </a:r>
            <a:r>
              <a:rPr lang="ko-KR" altLang="en-US" dirty="0"/>
              <a:t>명을 대상으로 한 공모전 참가 경험 설문조사 결과구요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년부터 참가율이 꾸준히 증가하는 걸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대기업 선호라는 사회 현상 때문에 자연스럽게 포트폴리오 작성을 위해서 공모전 참가율이 점차 증가하고 있는 것으로 예상됩니다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공모전에 참가하는 인원이 늘어나면 사용자가 늘면서 공모전에 나갈 팀원을 모집하는 기능도 더 활성화가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3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현재 사이트를 뒤져보면 공모전을 소개하는 글의 수 대비</a:t>
            </a:r>
            <a:r>
              <a:rPr lang="en-US" altLang="ko-KR" dirty="0"/>
              <a:t> </a:t>
            </a:r>
            <a:r>
              <a:rPr lang="ko-KR" altLang="en-US" dirty="0"/>
              <a:t>팀원을 모집하는 글의 수가 터무니없이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/>
              <a:t>왜 팀원 모집 기능은 이정도로 사용률이 적은 걸까</a:t>
            </a:r>
            <a:r>
              <a:rPr lang="en-US" altLang="ko-KR" dirty="0"/>
              <a:t>”? </a:t>
            </a:r>
            <a:r>
              <a:rPr lang="ko-KR" altLang="en-US" dirty="0"/>
              <a:t>에 초점을 맞췄습니다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만들어 놓은 기능을 안 쓴다는 건 뭔가 문제가 있다는 거겠죠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문제점을 분석해보기로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문제점으로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사용자에게 </a:t>
            </a:r>
            <a:r>
              <a:rPr lang="en-US" altLang="ko-KR" dirty="0"/>
              <a:t>“</a:t>
            </a:r>
            <a:r>
              <a:rPr lang="ko-KR" altLang="en-US" dirty="0"/>
              <a:t>팀원을 모집하는 기능이 있다</a:t>
            </a:r>
            <a:r>
              <a:rPr lang="en-US" altLang="ko-KR" dirty="0"/>
              <a:t>”</a:t>
            </a:r>
            <a:r>
              <a:rPr lang="ko-KR" altLang="en-US" dirty="0"/>
              <a:t>는 걸 알려주려면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여기서 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보이는 두 사이트 모두 </a:t>
            </a:r>
            <a:r>
              <a:rPr lang="en-US" altLang="ko-KR" dirty="0"/>
              <a:t>‘</a:t>
            </a:r>
            <a:r>
              <a:rPr lang="ko-KR" altLang="en-US" dirty="0"/>
              <a:t>공모전 소개 기능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팀원 모집 기능</a:t>
            </a:r>
            <a:r>
              <a:rPr lang="en-US" altLang="ko-KR" dirty="0"/>
              <a:t>’</a:t>
            </a:r>
            <a:r>
              <a:rPr lang="ko-KR" altLang="en-US" dirty="0"/>
              <a:t>이 있지만 서로 연결되지 않고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공모전 소개 글에서 팀원 모집 게시판으로 바로 접근 할 수 있는</a:t>
            </a:r>
            <a:r>
              <a:rPr lang="en-US" altLang="ko-KR" dirty="0"/>
              <a:t>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팀원모집 게시판에 올라오는 글도 문제가 있습니다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지금 보시면 </a:t>
            </a:r>
            <a:r>
              <a:rPr lang="en-US" altLang="ko-KR" sz="1200" b="0" dirty="0">
                <a:solidFill>
                  <a:schemeClr val="tx1"/>
                </a:solidFill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</a:rPr>
              <a:t>클릭</a:t>
            </a:r>
            <a:r>
              <a:rPr lang="en-US" altLang="ko-KR" sz="1200" b="0" dirty="0">
                <a:solidFill>
                  <a:schemeClr val="tx1"/>
                </a:solidFill>
              </a:rPr>
              <a:t>)~</a:t>
            </a:r>
            <a:r>
              <a:rPr lang="ko-KR" altLang="en-US" sz="1200" b="0" dirty="0">
                <a:solidFill>
                  <a:schemeClr val="tx1"/>
                </a:solidFill>
              </a:rPr>
              <a:t>이렇게 나와있거든요</a:t>
            </a:r>
            <a:r>
              <a:rPr lang="en-US" altLang="ko-KR" sz="1200" b="0" dirty="0">
                <a:solidFill>
                  <a:schemeClr val="tx1"/>
                </a:solidFill>
              </a:rPr>
              <a:t>?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게시글에 들어가서 내용을 확인 해야 합니다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게시판에 필터기능이 없기 때문에 생기는 문제죠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200" b="0" dirty="0">
              <a:solidFill>
                <a:schemeClr val="tx1"/>
              </a:solidFill>
            </a:endParaRPr>
          </a:p>
          <a:p>
            <a:r>
              <a:rPr lang="ko-KR" altLang="en-US" dirty="0"/>
              <a:t>보시면 </a:t>
            </a:r>
            <a:r>
              <a:rPr lang="en-US" altLang="ko-KR" dirty="0"/>
              <a:t>“</a:t>
            </a:r>
            <a:r>
              <a:rPr lang="ko-KR" altLang="en-US" dirty="0"/>
              <a:t>데이터 공모전</a:t>
            </a:r>
            <a:r>
              <a:rPr lang="en-US" altLang="ko-KR" dirty="0"/>
              <a:t>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국제 마케팅 </a:t>
            </a:r>
            <a:r>
              <a:rPr lang="ko-KR" altLang="en-US" dirty="0" err="1"/>
              <a:t>광고제</a:t>
            </a:r>
            <a:r>
              <a:rPr lang="en-US" altLang="ko-KR" dirty="0"/>
              <a:t>”</a:t>
            </a:r>
            <a:r>
              <a:rPr lang="ko-KR" altLang="en-US" dirty="0"/>
              <a:t>가 같은 화면에 노출되고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게시글의 제목도 기준이 없어서 단순 검색 기능만으로는 원하는 공모전에 나가는 팀을 찾기가 너무 힘들어집니다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문제점을 딛고 </a:t>
            </a:r>
            <a:r>
              <a:rPr lang="ko-KR" altLang="en-US" dirty="0" err="1"/>
              <a:t>어떻게든</a:t>
            </a:r>
            <a:r>
              <a:rPr lang="ko-KR" altLang="en-US" dirty="0"/>
              <a:t> 잘 맞는 게시글을 찾아서 들어가 보면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/39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  <a:prstGeom prst="rect">
            <a:avLst/>
          </a:prstGeo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/39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181184" y="2705725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친숙하며 직관적인 디자인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친숙한 워크플로우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8483-D158-D31A-DBDB-8A57D6FC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749744"/>
            <a:ext cx="3558025" cy="246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97722-5111-6D87-F20D-91E33BC1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02" y="1829837"/>
            <a:ext cx="2704499" cy="21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F028-C3C6-30E8-DEFC-0D2DF385D6F9}"/>
              </a:ext>
            </a:extLst>
          </p:cNvPr>
          <p:cNvSpPr txBox="1"/>
          <p:nvPr/>
        </p:nvSpPr>
        <p:spPr>
          <a:xfrm>
            <a:off x="1136902" y="4330840"/>
            <a:ext cx="2704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  <a:r>
              <a:rPr lang="ko-KR" altLang="en-US" sz="2800" dirty="0">
                <a:solidFill>
                  <a:srgbClr val="00FFCC"/>
                </a:solidFill>
              </a:rPr>
              <a:t>의 취미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= </a:t>
            </a:r>
            <a:r>
              <a:rPr lang="ko-KR" altLang="en-US" sz="2800" dirty="0">
                <a:solidFill>
                  <a:srgbClr val="00FFCC"/>
                </a:solidFill>
              </a:rPr>
              <a:t>게임이 주류</a:t>
            </a:r>
            <a:r>
              <a:rPr lang="en-US" altLang="ko-KR" sz="2800" dirty="0">
                <a:solidFill>
                  <a:srgbClr val="00FFCC"/>
                </a:solidFill>
              </a:rPr>
              <a:t>!</a:t>
            </a:r>
            <a:endParaRPr lang="ko-KR" altLang="en-US" sz="2800" dirty="0">
              <a:solidFill>
                <a:srgbClr val="00FF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EECD-ED39-545A-0759-318F89A724F1}"/>
              </a:ext>
            </a:extLst>
          </p:cNvPr>
          <p:cNvSpPr txBox="1"/>
          <p:nvPr/>
        </p:nvSpPr>
        <p:spPr>
          <a:xfrm>
            <a:off x="8558136" y="4330839"/>
            <a:ext cx="2704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네이버보다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유튜브나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구글을 선호</a:t>
            </a:r>
          </a:p>
        </p:txBody>
      </p:sp>
    </p:spTree>
    <p:extLst>
      <p:ext uri="{BB962C8B-B14F-4D97-AF65-F5344CB8AC3E}">
        <p14:creationId xmlns:p14="http://schemas.microsoft.com/office/powerpoint/2010/main" val="14465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84933" y="3072379"/>
            <a:ext cx="3088922" cy="3088922"/>
            <a:chOff x="3484567" y="3097531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84567" y="3097531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16229" y="4436995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4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1"/>
                </a:solidFill>
              </a:rPr>
              <a:t>- Material Design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 err="1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구글의 디자인 가이드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  <p:pic>
        <p:nvPicPr>
          <p:cNvPr id="2050" name="Picture 2" descr="구글폼 구글 설문지 만들기 엄청쉽네요 !설문 조사 양식 : 네이버 블로그">
            <a:extLst>
              <a:ext uri="{FF2B5EF4-FFF2-40B4-BE49-F238E27FC236}">
                <a16:creationId xmlns:a16="http://schemas.microsoft.com/office/drawing/2014/main" id="{BD6CD773-0D8F-45B5-497B-0D05202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9" y="1792580"/>
            <a:ext cx="2434470" cy="1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258856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464184" y="3397355"/>
            <a:ext cx="18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334612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4134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최종 도안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00B435-235F-B983-341D-1D67B8550887}"/>
              </a:ext>
            </a:extLst>
          </p:cNvPr>
          <p:cNvGrpSpPr/>
          <p:nvPr/>
        </p:nvGrpSpPr>
        <p:grpSpPr>
          <a:xfrm>
            <a:off x="4475624" y="912222"/>
            <a:ext cx="3240752" cy="5475684"/>
            <a:chOff x="5139988" y="947966"/>
            <a:chExt cx="3240752" cy="54756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911ED0-DD5A-BE5D-2CF8-05F946D891E3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01DF3-33DD-FA02-936E-7B2898ABE458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D51803-419C-7996-4BAA-421486F0EE5C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26">
              <a:extLst>
                <a:ext uri="{FF2B5EF4-FFF2-40B4-BE49-F238E27FC236}">
                  <a16:creationId xmlns:a16="http://schemas.microsoft.com/office/drawing/2014/main" id="{4E0D9C0F-1807-6E3C-3718-1F6F6DAE0F37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B70217-645B-2A17-E909-1FC894E2C9BE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15" name="모서리가 둥근 직사각형 28">
                <a:extLst>
                  <a:ext uri="{FF2B5EF4-FFF2-40B4-BE49-F238E27FC236}">
                    <a16:creationId xmlns:a16="http://schemas.microsoft.com/office/drawing/2014/main" id="{52601261-753A-1432-C755-FDBD3B119545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29">
                <a:extLst>
                  <a:ext uri="{FF2B5EF4-FFF2-40B4-BE49-F238E27FC236}">
                    <a16:creationId xmlns:a16="http://schemas.microsoft.com/office/drawing/2014/main" id="{5B8D06A0-E8A0-B796-DA8D-A24CD652A2FC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0">
                <a:extLst>
                  <a:ext uri="{FF2B5EF4-FFF2-40B4-BE49-F238E27FC236}">
                    <a16:creationId xmlns:a16="http://schemas.microsoft.com/office/drawing/2014/main" id="{1EF98169-2D63-7EE9-AA37-02423FF63D17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B07405-3A1E-C76F-D5E7-059BFCE8705A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03A1D-0A0E-D91E-4F53-F986EEDB7086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 가입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27F72B-9438-9CFA-A35D-4886C1CF0DC0}"/>
              </a:ext>
            </a:extLst>
          </p:cNvPr>
          <p:cNvSpPr/>
          <p:nvPr/>
        </p:nvSpPr>
        <p:spPr>
          <a:xfrm>
            <a:off x="4595060" y="1131682"/>
            <a:ext cx="3001880" cy="156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FFCC"/>
                </a:solidFill>
              </a:rPr>
              <a:t>Dev</a:t>
            </a:r>
            <a:r>
              <a:rPr lang="en-US" altLang="ko-KR" sz="6600" dirty="0">
                <a:solidFill>
                  <a:srgbClr val="00FFCC"/>
                </a:solidFill>
                <a:latin typeface="Brush Script MT" panose="03060802040406070304" pitchFamily="66" charset="0"/>
              </a:rPr>
              <a:t>Raid</a:t>
            </a:r>
            <a:endParaRPr lang="ko-KR" altLang="en-US" sz="5400" dirty="0">
              <a:solidFill>
                <a:srgbClr val="00FFCC"/>
              </a:solidFill>
              <a:latin typeface="Brush Script MT" panose="03060802040406070304" pitchFamily="66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46F22-8D6C-33D6-6E59-FEE8781E8389}"/>
              </a:ext>
            </a:extLst>
          </p:cNvPr>
          <p:cNvSpPr/>
          <p:nvPr/>
        </p:nvSpPr>
        <p:spPr>
          <a:xfrm>
            <a:off x="4726185" y="4038042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ID</a:t>
            </a:r>
            <a:endParaRPr lang="ko-KR" altLang="en-US" dirty="0">
              <a:solidFill>
                <a:srgbClr val="00745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D6F78-AABE-CE65-65D8-BD7017D15E7B}"/>
              </a:ext>
            </a:extLst>
          </p:cNvPr>
          <p:cNvSpPr/>
          <p:nvPr/>
        </p:nvSpPr>
        <p:spPr>
          <a:xfrm>
            <a:off x="4726185" y="4725305"/>
            <a:ext cx="2739630" cy="407282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PW</a:t>
            </a:r>
            <a:endParaRPr lang="ko-KR" altLang="en-US" dirty="0">
              <a:solidFill>
                <a:srgbClr val="0074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공모전 선택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기획 발표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8A3E5-C8FC-260E-1D8E-2C37AA4E966B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877354" y="1110929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877354" y="1110929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877354" y="6179331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3328099" y="6302413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2402652" y="6284342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1470332" y="6295802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999364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4061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앱 기획 발표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이름 결정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“DevRaid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D732AA-3D5B-C96D-B040-4FE735ACBE84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78782B-F4A7-8B6B-FAA7-38EF2986C7EF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파티의 이름을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정해주세요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  <a:endParaRPr lang="ko-KR" altLang="en-US" dirty="0">
                <a:solidFill>
                  <a:srgbClr val="00FFCC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1318" y="1111394"/>
              <a:ext cx="1896788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이름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2/5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803964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3824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745E"/>
                  </a:solidFill>
                </a:rPr>
                <a:t>여기에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파티원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B332C-B196-226D-C547-38CC481DC21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B42F55A-3B19-129A-DCEB-0856BC3FD06C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다음 단계로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3/5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E53C7-BCF7-CF02-5C71-6A4E7EA8145E}"/>
                </a:ext>
              </a:extLst>
            </p:cNvPr>
            <p:cNvSpPr/>
            <p:nvPr/>
          </p:nvSpPr>
          <p:spPr>
            <a:xfrm>
              <a:off x="1166434" y="3140452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FFCC"/>
                  </a:solidFill>
                </a:rPr>
                <a:t>+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48981" y="1114576"/>
              <a:ext cx="975193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85A8E7-B489-2396-ABFA-AE8C5F89FE0C}"/>
                </a:ext>
              </a:extLst>
            </p:cNvPr>
            <p:cNvSpPr/>
            <p:nvPr/>
          </p:nvSpPr>
          <p:spPr>
            <a:xfrm>
              <a:off x="1166434" y="2054143"/>
              <a:ext cx="2739630" cy="818001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모집할 인원을</a:t>
              </a:r>
              <a:endParaRPr lang="en-US" altLang="ko-KR" dirty="0">
                <a:solidFill>
                  <a:srgbClr val="00FFCC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00FFCC"/>
                  </a:solidFill>
                </a:rPr>
                <a:t>추가해주세요</a:t>
              </a:r>
              <a:r>
                <a:rPr lang="en-US" altLang="ko-KR" dirty="0">
                  <a:solidFill>
                    <a:srgbClr val="00FFCC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역할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아티스트가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210259" y="3429000"/>
            <a:ext cx="18840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B16377-5F9B-0569-21BA-80F7875E77A5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964933" y="2684544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태그 설정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6030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아티스트에게 적합한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51317" y="2391101"/>
            <a:ext cx="1844683" cy="46616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173333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해 줄 사람을 찾고 있어요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AB5829-4984-E8F7-57FB-DC42C373E52B}"/>
              </a:ext>
            </a:extLst>
          </p:cNvPr>
          <p:cNvCxnSpPr>
            <a:cxnSpLocks/>
          </p:cNvCxnSpPr>
          <p:nvPr/>
        </p:nvCxnSpPr>
        <p:spPr>
          <a:xfrm flipV="1">
            <a:off x="4301412" y="443071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E6C180-3F1F-C7A7-7B1D-5C0E8F477E78}"/>
              </a:ext>
            </a:extLst>
          </p:cNvPr>
          <p:cNvSpPr txBox="1"/>
          <p:nvPr/>
        </p:nvSpPr>
        <p:spPr>
          <a:xfrm>
            <a:off x="6179117" y="425678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Material Design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사용하길 원해요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2D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이펙트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2567436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UI/UX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원화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도트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3D </a:t>
            </a:r>
            <a:r>
              <a:rPr lang="ko-KR" altLang="en-US" sz="1600" dirty="0">
                <a:solidFill>
                  <a:srgbClr val="F94747"/>
                </a:solidFill>
              </a:rPr>
              <a:t>모델링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67435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UI/UX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88ACFE-5FE0-E4F1-F226-BDABCA905A97}"/>
              </a:ext>
            </a:extLst>
          </p:cNvPr>
          <p:cNvSpPr/>
          <p:nvPr/>
        </p:nvSpPr>
        <p:spPr>
          <a:xfrm>
            <a:off x="1175862" y="424589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Material</a:t>
            </a:r>
            <a:r>
              <a:rPr lang="ko-KR" altLang="en-US" sz="1600" dirty="0">
                <a:solidFill>
                  <a:srgbClr val="00FFCC"/>
                </a:solidFill>
              </a:rPr>
              <a:t> </a:t>
            </a:r>
            <a:r>
              <a:rPr lang="en-US" altLang="ko-KR" sz="1600" dirty="0">
                <a:solidFill>
                  <a:srgbClr val="00FFCC"/>
                </a:solidFill>
              </a:rPr>
              <a:t>Design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EFC8B-F443-4DAD-5847-33A48170E479}"/>
              </a:ext>
            </a:extLst>
          </p:cNvPr>
          <p:cNvSpPr/>
          <p:nvPr/>
        </p:nvSpPr>
        <p:spPr>
          <a:xfrm>
            <a:off x="1166433" y="4798034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9251B1-61B9-1E6C-071B-7956E0F6347A}"/>
              </a:ext>
            </a:extLst>
          </p:cNvPr>
          <p:cNvSpPr/>
          <p:nvPr/>
        </p:nvSpPr>
        <p:spPr>
          <a:xfrm>
            <a:off x="1948981" y="1114576"/>
            <a:ext cx="975193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1" grpId="0"/>
      <p:bldP spid="23" grpId="0"/>
      <p:bldP spid="36" grpId="0" animBg="1"/>
      <p:bldP spid="25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소개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3945D3-201B-2292-1175-69D15AA20C48}"/>
              </a:ext>
            </a:extLst>
          </p:cNvPr>
          <p:cNvCxnSpPr>
            <a:cxnSpLocks/>
          </p:cNvCxnSpPr>
          <p:nvPr/>
        </p:nvCxnSpPr>
        <p:spPr>
          <a:xfrm flipV="1">
            <a:off x="4301412" y="3802060"/>
            <a:ext cx="1868276" cy="3813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AB4F18-46F1-6DE1-D5AD-96512C6D2945}"/>
              </a:ext>
            </a:extLst>
          </p:cNvPr>
          <p:cNvSpPr txBox="1"/>
          <p:nvPr/>
        </p:nvSpPr>
        <p:spPr>
          <a:xfrm>
            <a:off x="6179117" y="3628135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파티를 소개할 문구를 적어줍시다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소개글 작성 단계 </a:t>
            </a:r>
            <a:r>
              <a:rPr lang="en-US" altLang="ko-KR" sz="1050" dirty="0">
                <a:solidFill>
                  <a:schemeClr val="bg1"/>
                </a:solidFill>
              </a:rPr>
              <a:t>4/5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C989-DFDB-60E5-9DFD-5BD2395F4615}"/>
              </a:ext>
            </a:extLst>
          </p:cNvPr>
          <p:cNvSpPr/>
          <p:nvPr/>
        </p:nvSpPr>
        <p:spPr>
          <a:xfrm>
            <a:off x="2497235" y="1116606"/>
            <a:ext cx="843945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A109B4-06C4-755F-9A53-1120A3F0A288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파티를 소개할 글을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적어주세요</a:t>
            </a:r>
            <a:endParaRPr lang="en-US" altLang="ko-KR" dirty="0">
              <a:solidFill>
                <a:srgbClr val="00FFC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A798D-89F1-A53C-E1CD-D4CAA7A7244C}"/>
              </a:ext>
            </a:extLst>
          </p:cNvPr>
          <p:cNvSpPr/>
          <p:nvPr/>
        </p:nvSpPr>
        <p:spPr>
          <a:xfrm>
            <a:off x="1166404" y="2502482"/>
            <a:ext cx="2739630" cy="2887549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rgbClr val="00FFCC"/>
                </a:solidFill>
              </a:rPr>
              <a:t>저희 </a:t>
            </a:r>
            <a:r>
              <a:rPr lang="en-US" altLang="ko-KR" sz="1200" dirty="0">
                <a:solidFill>
                  <a:srgbClr val="00FFCC"/>
                </a:solidFill>
              </a:rPr>
              <a:t>DevRaid </a:t>
            </a:r>
            <a:r>
              <a:rPr lang="ko-KR" altLang="en-US" sz="12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FFCC"/>
                </a:solidFill>
              </a:rPr>
              <a:t>이 사진이 </a:t>
            </a:r>
            <a:r>
              <a:rPr lang="en-US" altLang="ko-KR" sz="1200" dirty="0">
                <a:solidFill>
                  <a:srgbClr val="00FFCC"/>
                </a:solidFill>
              </a:rPr>
              <a:t>DevRaid</a:t>
            </a:r>
            <a:r>
              <a:rPr lang="ko-KR" altLang="en-US" sz="12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1200" dirty="0">
                <a:solidFill>
                  <a:srgbClr val="00FFCC"/>
                </a:solidFill>
              </a:rPr>
              <a:t>. UI </a:t>
            </a:r>
            <a:r>
              <a:rPr lang="ko-KR" altLang="en-US" sz="12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1200" dirty="0">
                <a:solidFill>
                  <a:srgbClr val="00FFCC"/>
                </a:solidFill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50DF5D4-5675-723B-D4DD-FA4E82D63070}"/>
              </a:ext>
            </a:extLst>
          </p:cNvPr>
          <p:cNvGrpSpPr/>
          <p:nvPr/>
        </p:nvGrpSpPr>
        <p:grpSpPr>
          <a:xfrm>
            <a:off x="1276776" y="3302998"/>
            <a:ext cx="1153651" cy="1949248"/>
            <a:chOff x="4475624" y="912222"/>
            <a:chExt cx="3240752" cy="54756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AEE95-4A8D-5029-4702-9FE2035C2716}"/>
                </a:ext>
              </a:extLst>
            </p:cNvPr>
            <p:cNvGrpSpPr/>
            <p:nvPr/>
          </p:nvGrpSpPr>
          <p:grpSpPr>
            <a:xfrm>
              <a:off x="4475624" y="912222"/>
              <a:ext cx="3240752" cy="5475684"/>
              <a:chOff x="5139988" y="947966"/>
              <a:chExt cx="3240752" cy="54756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009123-5A22-741D-AC01-D4BD179C41ED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4"/>
              </a:xfrm>
              <a:prstGeom prst="rect">
                <a:avLst/>
              </a:prstGeom>
              <a:solidFill>
                <a:srgbClr val="0C0C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37370E-41FE-A376-70C0-6E0C9840088F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22C024F9-33BE-32E1-10D5-FA977354171C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760E8775-4DA8-5E04-F4B8-CD51210492DF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DDEC0E0-2532-B81D-CFE3-496616504018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42" name="모서리가 둥근 직사각형 28">
                  <a:extLst>
                    <a:ext uri="{FF2B5EF4-FFF2-40B4-BE49-F238E27FC236}">
                      <a16:creationId xmlns:a16="http://schemas.microsoft.com/office/drawing/2014/main" id="{51B7619A-DBA7-1099-76C6-B3D5416CB17F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모서리가 둥근 직사각형 29">
                  <a:extLst>
                    <a:ext uri="{FF2B5EF4-FFF2-40B4-BE49-F238E27FC236}">
                      <a16:creationId xmlns:a16="http://schemas.microsoft.com/office/drawing/2014/main" id="{1B034803-1634-2910-B812-98CE5D5A2C21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모서리가 둥근 직사각형 30">
                  <a:extLst>
                    <a:ext uri="{FF2B5EF4-FFF2-40B4-BE49-F238E27FC236}">
                      <a16:creationId xmlns:a16="http://schemas.microsoft.com/office/drawing/2014/main" id="{C1FCAAB1-31B8-8B02-D348-2B7CCD2B5B8B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CC83D-8D80-3BF0-E445-0A95DA81144A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EC47EB-7A60-3D02-7068-629114CCC757}"/>
                  </a:ext>
                </a:extLst>
              </p:cNvPr>
              <p:cNvSpPr/>
              <p:nvPr/>
            </p:nvSpPr>
            <p:spPr>
              <a:xfrm>
                <a:off x="6830240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회원 가입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53863B-FA75-AEA6-3679-BF26E7DEDE8E}"/>
                </a:ext>
              </a:extLst>
            </p:cNvPr>
            <p:cNvSpPr/>
            <p:nvPr/>
          </p:nvSpPr>
          <p:spPr>
            <a:xfrm>
              <a:off x="4595060" y="1131682"/>
              <a:ext cx="3001880" cy="15699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FFCC"/>
                  </a:solidFill>
                </a:rPr>
                <a:t>Dev</a:t>
              </a:r>
              <a:r>
                <a:rPr lang="en-US" altLang="ko-KR" sz="1600" dirty="0">
                  <a:solidFill>
                    <a:srgbClr val="00FFCC"/>
                  </a:solidFill>
                  <a:latin typeface="Brush Script MT" panose="03060802040406070304" pitchFamily="66" charset="0"/>
                </a:rPr>
                <a:t>Raid</a:t>
              </a:r>
              <a:endParaRPr lang="ko-KR" altLang="en-US" sz="1200" dirty="0">
                <a:solidFill>
                  <a:srgbClr val="00FFCC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8037BC-F1AC-D7F2-F4C6-492D8B929871}"/>
                </a:ext>
              </a:extLst>
            </p:cNvPr>
            <p:cNvSpPr/>
            <p:nvPr/>
          </p:nvSpPr>
          <p:spPr>
            <a:xfrm>
              <a:off x="4726185" y="4038042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00745E"/>
                  </a:solidFill>
                </a:rPr>
                <a:t>ID</a:t>
              </a:r>
              <a:endParaRPr lang="ko-KR" altLang="en-US" sz="1100" dirty="0">
                <a:solidFill>
                  <a:srgbClr val="00745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96A23D-2C3C-A7E9-5697-BA66BE8CCB09}"/>
                </a:ext>
              </a:extLst>
            </p:cNvPr>
            <p:cNvSpPr/>
            <p:nvPr/>
          </p:nvSpPr>
          <p:spPr>
            <a:xfrm>
              <a:off x="4726185" y="4725305"/>
              <a:ext cx="2739630" cy="407282"/>
            </a:xfrm>
            <a:prstGeom prst="rect">
              <a:avLst/>
            </a:prstGeom>
            <a:solidFill>
              <a:srgbClr val="0C0C0C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rgbClr val="00745E"/>
                  </a:solidFill>
                </a:rPr>
                <a:t>PW</a:t>
              </a:r>
              <a:endParaRPr lang="ko-KR" altLang="en-US" sz="1050" dirty="0">
                <a:solidFill>
                  <a:srgbClr val="00745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A27BFB-EC2B-6005-17AB-1D79E008EEC9}"/>
              </a:ext>
            </a:extLst>
          </p:cNvPr>
          <p:cNvSpPr/>
          <p:nvPr/>
        </p:nvSpPr>
        <p:spPr>
          <a:xfrm>
            <a:off x="256760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등록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63675-E49B-C1DB-7077-D92564A0720C}"/>
              </a:ext>
            </a:extLst>
          </p:cNvPr>
          <p:cNvGrpSpPr/>
          <p:nvPr/>
        </p:nvGrpSpPr>
        <p:grpSpPr>
          <a:xfrm>
            <a:off x="877354" y="1107300"/>
            <a:ext cx="3240752" cy="5479313"/>
            <a:chOff x="877354" y="1107300"/>
            <a:chExt cx="3240752" cy="54793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3D8C18-97A6-1D56-0DBC-ABCAD226634C}"/>
                </a:ext>
              </a:extLst>
            </p:cNvPr>
            <p:cNvGrpSpPr/>
            <p:nvPr/>
          </p:nvGrpSpPr>
          <p:grpSpPr>
            <a:xfrm>
              <a:off x="877354" y="1110929"/>
              <a:ext cx="3240752" cy="5475684"/>
              <a:chOff x="5139988" y="947966"/>
              <a:chExt cx="3240752" cy="54756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9E80F-6E7A-7E48-6B6A-6C98FE995004}"/>
                  </a:ext>
                </a:extLst>
              </p:cNvPr>
              <p:cNvSpPr/>
              <p:nvPr/>
            </p:nvSpPr>
            <p:spPr>
              <a:xfrm>
                <a:off x="5139988" y="947966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734B9E-18B7-2FC5-49EF-CB26F8EF4B37}"/>
                  </a:ext>
                </a:extLst>
              </p:cNvPr>
              <p:cNvSpPr/>
              <p:nvPr/>
            </p:nvSpPr>
            <p:spPr>
              <a:xfrm>
                <a:off x="5139988" y="6016368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A4F14E3-B84B-D1CD-C67F-3A0B9E1058E9}"/>
                  </a:ext>
                </a:extLst>
              </p:cNvPr>
              <p:cNvSpPr/>
              <p:nvPr/>
            </p:nvSpPr>
            <p:spPr>
              <a:xfrm rot="16200000">
                <a:off x="7590733" y="6139450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26">
                <a:extLst>
                  <a:ext uri="{FF2B5EF4-FFF2-40B4-BE49-F238E27FC236}">
                    <a16:creationId xmlns:a16="http://schemas.microsoft.com/office/drawing/2014/main" id="{FB71C216-495F-D750-CCB7-BF06B4BD4683}"/>
                  </a:ext>
                </a:extLst>
              </p:cNvPr>
              <p:cNvSpPr/>
              <p:nvPr/>
            </p:nvSpPr>
            <p:spPr>
              <a:xfrm>
                <a:off x="6665286" y="6121379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964AA8B-D3AB-E0ED-D307-203BDC92D093}"/>
                  </a:ext>
                </a:extLst>
              </p:cNvPr>
              <p:cNvGrpSpPr/>
              <p:nvPr/>
            </p:nvGrpSpPr>
            <p:grpSpPr>
              <a:xfrm rot="5400000">
                <a:off x="5732966" y="6132839"/>
                <a:ext cx="196578" cy="173658"/>
                <a:chOff x="4860925" y="6330298"/>
                <a:chExt cx="233376" cy="206117"/>
              </a:xfrm>
              <a:solidFill>
                <a:schemeClr val="bg1"/>
              </a:solidFill>
            </p:grpSpPr>
            <p:sp>
              <p:nvSpPr>
                <p:cNvPr id="33" name="모서리가 둥근 직사각형 28">
                  <a:extLst>
                    <a:ext uri="{FF2B5EF4-FFF2-40B4-BE49-F238E27FC236}">
                      <a16:creationId xmlns:a16="http://schemas.microsoft.com/office/drawing/2014/main" id="{E311CA22-432D-1A10-A9AD-5477F6D56F6D}"/>
                    </a:ext>
                  </a:extLst>
                </p:cNvPr>
                <p:cNvSpPr/>
                <p:nvPr/>
              </p:nvSpPr>
              <p:spPr>
                <a:xfrm>
                  <a:off x="4860938" y="633029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29">
                  <a:extLst>
                    <a:ext uri="{FF2B5EF4-FFF2-40B4-BE49-F238E27FC236}">
                      <a16:creationId xmlns:a16="http://schemas.microsoft.com/office/drawing/2014/main" id="{33C1891E-2CEE-7642-2425-70974DF59245}"/>
                    </a:ext>
                  </a:extLst>
                </p:cNvPr>
                <p:cNvSpPr/>
                <p:nvPr/>
              </p:nvSpPr>
              <p:spPr>
                <a:xfrm>
                  <a:off x="4860929" y="6408718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0">
                  <a:extLst>
                    <a:ext uri="{FF2B5EF4-FFF2-40B4-BE49-F238E27FC236}">
                      <a16:creationId xmlns:a16="http://schemas.microsoft.com/office/drawing/2014/main" id="{D5364A53-91B6-3B96-AACC-BFF624A02209}"/>
                    </a:ext>
                  </a:extLst>
                </p:cNvPr>
                <p:cNvSpPr/>
                <p:nvPr/>
              </p:nvSpPr>
              <p:spPr>
                <a:xfrm>
                  <a:off x="4860925" y="6490696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747D43-8C12-7C12-959F-BD280D48364F}"/>
                  </a:ext>
                </a:extLst>
              </p:cNvPr>
              <p:cNvSpPr/>
              <p:nvPr/>
            </p:nvSpPr>
            <p:spPr>
              <a:xfrm>
                <a:off x="5261998" y="5612009"/>
                <a:ext cx="143106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noFill/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이전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77354" y="1107300"/>
              <a:ext cx="3240752" cy="261071"/>
            </a:xfrm>
            <a:prstGeom prst="rect">
              <a:avLst/>
            </a:prstGeom>
            <a:solidFill>
              <a:srgbClr val="0C0C0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77354" y="1109764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9275" y="1111394"/>
              <a:ext cx="2298831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</a:rPr>
                <a:t>#</a:t>
              </a:r>
              <a:r>
                <a:rPr lang="ko-KR" altLang="en-US" sz="1050" dirty="0">
                  <a:solidFill>
                    <a:schemeClr val="bg1"/>
                  </a:solidFill>
                </a:rPr>
                <a:t>파티 구성 설정 단계 </a:t>
              </a:r>
              <a:r>
                <a:rPr lang="en-US" altLang="ko-KR" sz="1050" dirty="0">
                  <a:solidFill>
                    <a:schemeClr val="bg1"/>
                  </a:solidFill>
                </a:rPr>
                <a:t>5/5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B43B8E-E793-9E91-7769-963C1DB09613}"/>
                </a:ext>
              </a:extLst>
            </p:cNvPr>
            <p:cNvSpPr/>
            <p:nvPr/>
          </p:nvSpPr>
          <p:spPr>
            <a:xfrm>
              <a:off x="1417354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5C451F-6E30-F02B-5369-9F76C9A2EB94}"/>
                </a:ext>
              </a:extLst>
            </p:cNvPr>
            <p:cNvSpPr/>
            <p:nvPr/>
          </p:nvSpPr>
          <p:spPr>
            <a:xfrm>
              <a:off x="1957295" y="1114576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97FD79-DDBD-76F4-3C35-2CDE176FB389}"/>
                </a:ext>
              </a:extLst>
            </p:cNvPr>
            <p:cNvSpPr/>
            <p:nvPr/>
          </p:nvSpPr>
          <p:spPr>
            <a:xfrm>
              <a:off x="2497295" y="1114402"/>
              <a:ext cx="540000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06318A-8AEB-6961-1084-0AD5D1DFEA19}"/>
                </a:ext>
              </a:extLst>
            </p:cNvPr>
            <p:cNvSpPr/>
            <p:nvPr/>
          </p:nvSpPr>
          <p:spPr>
            <a:xfrm>
              <a:off x="3037294" y="1114228"/>
              <a:ext cx="1080811" cy="261071"/>
            </a:xfrm>
            <a:prstGeom prst="rect">
              <a:avLst/>
            </a:prstGeom>
            <a:solidFill>
              <a:srgbClr val="00FF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7B291F-C83B-9B53-C329-C25394260EE8}"/>
                </a:ext>
              </a:extLst>
            </p:cNvPr>
            <p:cNvSpPr/>
            <p:nvPr/>
          </p:nvSpPr>
          <p:spPr>
            <a:xfrm>
              <a:off x="2567606" y="5774972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등록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94B99-8C91-1D6C-0DF3-3B113CD4627D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“DevRaid</a:t>
            </a:r>
            <a:r>
              <a:rPr lang="ko-KR" altLang="en-US" dirty="0">
                <a:solidFill>
                  <a:srgbClr val="FFC000"/>
                </a:solidFill>
              </a:rPr>
              <a:t> 개발 파티</a:t>
            </a:r>
            <a:r>
              <a:rPr lang="en-US" altLang="ko-KR" dirty="0">
                <a:solidFill>
                  <a:srgbClr val="FFC000"/>
                </a:solidFill>
              </a:rPr>
              <a:t>”</a:t>
            </a:r>
            <a:r>
              <a:rPr lang="ko-KR" altLang="en-US" dirty="0">
                <a:solidFill>
                  <a:srgbClr val="FFC000"/>
                </a:solidFill>
              </a:rPr>
              <a:t>를</a:t>
            </a:r>
            <a:endParaRPr lang="en-US" altLang="ko-KR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등록합니다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FFED7-EE85-C810-54DA-B5FF8C249C3C}"/>
              </a:ext>
            </a:extLst>
          </p:cNvPr>
          <p:cNvSpPr/>
          <p:nvPr/>
        </p:nvSpPr>
        <p:spPr>
          <a:xfrm>
            <a:off x="1166434" y="2521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FFCC"/>
                </a:solidFill>
              </a:rPr>
              <a:t>파티원</a:t>
            </a:r>
            <a:r>
              <a:rPr lang="ko-KR" altLang="en-US" dirty="0">
                <a:solidFill>
                  <a:srgbClr val="00FFCC"/>
                </a:solidFill>
              </a:rPr>
              <a:t>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en-US" altLang="ko-KR" sz="1800" dirty="0">
                <a:solidFill>
                  <a:srgbClr val="00FFCC"/>
                </a:solidFill>
              </a:rPr>
              <a:t> (</a:t>
            </a:r>
            <a:r>
              <a:rPr lang="ko-KR" altLang="en-US" sz="1800" dirty="0" err="1">
                <a:solidFill>
                  <a:srgbClr val="00FFCC"/>
                </a:solidFill>
              </a:rPr>
              <a:t>모집중</a:t>
            </a:r>
            <a:r>
              <a:rPr lang="en-US" altLang="ko-KR" sz="1800" dirty="0">
                <a:solidFill>
                  <a:srgbClr val="00FFCC"/>
                </a:solidFill>
              </a:rPr>
              <a:t>)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</a:t>
            </a:r>
            <a:r>
              <a:rPr lang="ko-KR" altLang="en-US" sz="1000" dirty="0">
                <a:solidFill>
                  <a:srgbClr val="00FFCC"/>
                </a:solidFill>
              </a:rPr>
              <a:t>디자이너</a:t>
            </a:r>
            <a:endParaRPr lang="en-US" altLang="ko-KR" sz="1000" dirty="0">
              <a:solidFill>
                <a:srgbClr val="00FFCC"/>
              </a:solidFill>
            </a:endParaRP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#UI/UX</a:t>
            </a:r>
          </a:p>
          <a:p>
            <a:pPr algn="ctr"/>
            <a:r>
              <a:rPr lang="en-US" altLang="ko-KR" sz="1000" dirty="0">
                <a:solidFill>
                  <a:srgbClr val="00FFCC"/>
                </a:solidFill>
              </a:rPr>
              <a:t>#Material Design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E9E19-DA6E-7795-7B4A-E7C06D6173CA}"/>
              </a:ext>
            </a:extLst>
          </p:cNvPr>
          <p:cNvSpPr/>
          <p:nvPr/>
        </p:nvSpPr>
        <p:spPr>
          <a:xfrm>
            <a:off x="1166434" y="3520142"/>
            <a:ext cx="2739630" cy="2147235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900" dirty="0">
                <a:solidFill>
                  <a:srgbClr val="00FFCC"/>
                </a:solidFill>
              </a:rPr>
              <a:t>저희 </a:t>
            </a:r>
            <a:r>
              <a:rPr lang="en-US" altLang="ko-KR" sz="900" dirty="0">
                <a:solidFill>
                  <a:srgbClr val="00FFCC"/>
                </a:solidFill>
              </a:rPr>
              <a:t>DevRaid </a:t>
            </a:r>
            <a:r>
              <a:rPr lang="ko-KR" altLang="en-US" sz="900" dirty="0">
                <a:solidFill>
                  <a:srgbClr val="00FFCC"/>
                </a:solidFill>
              </a:rPr>
              <a:t>개발 파티는 앱 기획 발표를 준비하는 팀입니다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ko-KR" altLang="en-US" sz="900" dirty="0">
                <a:solidFill>
                  <a:srgbClr val="00FFCC"/>
                </a:solidFill>
              </a:rPr>
              <a:t>이 사진이 </a:t>
            </a:r>
            <a:r>
              <a:rPr lang="en-US" altLang="ko-KR" sz="900" dirty="0">
                <a:solidFill>
                  <a:srgbClr val="00FFCC"/>
                </a:solidFill>
              </a:rPr>
              <a:t>DevRaid</a:t>
            </a:r>
            <a:r>
              <a:rPr lang="ko-KR" altLang="en-US" sz="900" dirty="0">
                <a:solidFill>
                  <a:srgbClr val="00FFCC"/>
                </a:solidFill>
              </a:rPr>
              <a:t>의 현재 모습입니다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  <a:p>
            <a:r>
              <a:rPr lang="en-US" altLang="ko-KR" sz="900" dirty="0">
                <a:solidFill>
                  <a:srgbClr val="00FFCC"/>
                </a:solidFill>
              </a:rPr>
              <a:t>UI </a:t>
            </a:r>
            <a:r>
              <a:rPr lang="ko-KR" altLang="en-US" sz="900" dirty="0">
                <a:solidFill>
                  <a:srgbClr val="00FFCC"/>
                </a:solidFill>
              </a:rPr>
              <a:t>디자이너님 살려주세요</a:t>
            </a:r>
            <a:r>
              <a:rPr lang="en-US" altLang="ko-KR" sz="900" dirty="0">
                <a:solidFill>
                  <a:srgbClr val="00FFCC"/>
                </a:solidFill>
              </a:rPr>
              <a:t>.</a:t>
            </a:r>
          </a:p>
        </p:txBody>
      </p:sp>
      <p:pic>
        <p:nvPicPr>
          <p:cNvPr id="48" name="그림 4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5B77FEF-D7B2-E819-9808-E9084F03B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97" y="4168630"/>
            <a:ext cx="872363" cy="14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홍보하죠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D9990B-080D-F5F6-93FE-B1DB474EC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41" y="2018589"/>
            <a:ext cx="5908696" cy="3303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53F3711-670A-36E4-EF99-87F2C9AA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444878"/>
              </p:ext>
            </p:extLst>
          </p:nvPr>
        </p:nvGraphicFramePr>
        <p:xfrm>
          <a:off x="2032000" y="1118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803948B-E192-2D01-D9F6-1F7726B9BB20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06048-93E4-EF11-BB73-D00617F610F7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2405-E3A6-3213-DA1F-B04F76001D66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5F6B6-BE09-4FA3-3BD3-690C9F467DB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58902A-54F5-A62A-CAA0-63900585EF57}"/>
              </a:ext>
            </a:extLst>
          </p:cNvPr>
          <p:cNvSpPr>
            <a:spLocks/>
          </p:cNvSpPr>
          <p:nvPr/>
        </p:nvSpPr>
        <p:spPr>
          <a:xfrm>
            <a:off x="1839453" y="2821875"/>
            <a:ext cx="856262" cy="384059"/>
          </a:xfrm>
          <a:prstGeom prst="rect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C1D991-194E-2B33-402B-0FC4B8A34D16}"/>
              </a:ext>
            </a:extLst>
          </p:cNvPr>
          <p:cNvSpPr>
            <a:spLocks/>
          </p:cNvSpPr>
          <p:nvPr/>
        </p:nvSpPr>
        <p:spPr>
          <a:xfrm>
            <a:off x="3608610" y="2659118"/>
            <a:ext cx="856262" cy="384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F9542-1DD1-EB6B-19AA-F87720D635BF}"/>
              </a:ext>
            </a:extLst>
          </p:cNvPr>
          <p:cNvSpPr>
            <a:spLocks/>
          </p:cNvSpPr>
          <p:nvPr/>
        </p:nvSpPr>
        <p:spPr>
          <a:xfrm>
            <a:off x="1265514" y="4497990"/>
            <a:ext cx="856262" cy="384059"/>
          </a:xfrm>
          <a:prstGeom prst="rect">
            <a:avLst/>
          </a:prstGeom>
          <a:solidFill>
            <a:srgbClr val="D2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BBB05-30B9-0F02-043D-50D9B5AC3960}"/>
              </a:ext>
            </a:extLst>
          </p:cNvPr>
          <p:cNvSpPr>
            <a:spLocks/>
          </p:cNvSpPr>
          <p:nvPr/>
        </p:nvSpPr>
        <p:spPr>
          <a:xfrm>
            <a:off x="3024245" y="5224949"/>
            <a:ext cx="856262" cy="384059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A1F5B-86CF-060D-8B58-CEE74CBCA209}"/>
              </a:ext>
            </a:extLst>
          </p:cNvPr>
          <p:cNvSpPr>
            <a:spLocks/>
          </p:cNvSpPr>
          <p:nvPr/>
        </p:nvSpPr>
        <p:spPr>
          <a:xfrm>
            <a:off x="9303738" y="416613"/>
            <a:ext cx="856262" cy="5570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6CA51-5011-6071-4C0A-EC9563159F19}"/>
              </a:ext>
            </a:extLst>
          </p:cNvPr>
          <p:cNvSpPr txBox="1"/>
          <p:nvPr/>
        </p:nvSpPr>
        <p:spPr>
          <a:xfrm>
            <a:off x="8128962" y="5206509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9B147-EA24-221C-CA17-41FB8211C281}"/>
              </a:ext>
            </a:extLst>
          </p:cNvPr>
          <p:cNvSpPr txBox="1"/>
          <p:nvPr/>
        </p:nvSpPr>
        <p:spPr>
          <a:xfrm>
            <a:off x="9283523" y="5206508"/>
            <a:ext cx="94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80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9CCAD-0BD3-848B-CD93-810A406BFD5A}"/>
              </a:ext>
            </a:extLst>
          </p:cNvPr>
          <p:cNvSpPr txBox="1"/>
          <p:nvPr/>
        </p:nvSpPr>
        <p:spPr>
          <a:xfrm rot="16200000">
            <a:off x="8369712" y="3426933"/>
            <a:ext cx="461665" cy="1263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DevRaid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0ED19-B0ED-A0E2-126B-C7DECADF5B93}"/>
              </a:ext>
            </a:extLst>
          </p:cNvPr>
          <p:cNvSpPr txBox="1"/>
          <p:nvPr/>
        </p:nvSpPr>
        <p:spPr>
          <a:xfrm rot="16200000">
            <a:off x="9501037" y="3586893"/>
            <a:ext cx="461665" cy="943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Total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06 L 0.37487 0.276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7408 L 0.52005 0.3060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11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56706 0.113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5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42292 0.056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9" grpId="0"/>
      <p:bldP spid="30" grpId="0"/>
      <p:bldP spid="8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BF9EF4C-56AD-004E-9389-5E4D31413E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357321043"/>
              </p:ext>
            </p:extLst>
          </p:nvPr>
        </p:nvGraphicFramePr>
        <p:xfrm>
          <a:off x="2032000" y="87732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6FEE4A-4979-E7C2-E122-5F0297913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89819" y="662602"/>
            <a:ext cx="5612362" cy="5848104"/>
          </a:xfrm>
          <a:prstGeom prst="mathMultiply">
            <a:avLst>
              <a:gd name="adj1" fmla="val 17030"/>
            </a:avLst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B8D00FA2-87BA-0439-92F5-65CB4E869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655307"/>
              </p:ext>
            </p:extLst>
          </p:nvPr>
        </p:nvGraphicFramePr>
        <p:xfrm>
          <a:off x="1417444" y="977911"/>
          <a:ext cx="9357112" cy="516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24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1" grpId="0" animBg="1"/>
      <p:bldP spid="21" grpId="1" animBg="1"/>
      <p:bldGraphic spid="26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프로모션 계획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마케팅 전략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pic>
        <p:nvPicPr>
          <p:cNvPr id="1026" name="Picture 2" descr="논쟁 - 무료 사람들개 아이콘">
            <a:extLst>
              <a:ext uri="{FF2B5EF4-FFF2-40B4-BE49-F238E27FC236}">
                <a16:creationId xmlns:a16="http://schemas.microsoft.com/office/drawing/2014/main" id="{391F2A3F-0006-6A62-39D9-41A73CFD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5" y="1869526"/>
            <a:ext cx="3833649" cy="38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E3F03-EEC5-050B-7506-77C6BC2C2DC4}"/>
              </a:ext>
            </a:extLst>
          </p:cNvPr>
          <p:cNvSpPr/>
          <p:nvPr/>
        </p:nvSpPr>
        <p:spPr>
          <a:xfrm>
            <a:off x="641130" y="2454549"/>
            <a:ext cx="6053960" cy="194890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“</a:t>
            </a:r>
            <a:r>
              <a:rPr lang="ko-KR" altLang="en-US" sz="3600" dirty="0" err="1">
                <a:solidFill>
                  <a:srgbClr val="FF0000"/>
                </a:solidFill>
              </a:rPr>
              <a:t>차별점</a:t>
            </a:r>
            <a:r>
              <a:rPr lang="ko-KR" altLang="en-US" sz="3600" dirty="0">
                <a:solidFill>
                  <a:srgbClr val="FF0000"/>
                </a:solidFill>
              </a:rPr>
              <a:t> 강조</a:t>
            </a:r>
            <a:r>
              <a:rPr lang="en-US" altLang="ko-KR" sz="3600" dirty="0">
                <a:solidFill>
                  <a:srgbClr val="FF0000"/>
                </a:solidFill>
              </a:rPr>
              <a:t>”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417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4159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#DevRaid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486759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감사합니다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8C2D20D4-C3CB-34A5-4EE5-CC20A4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202034017 </a:t>
            </a:r>
            <a:r>
              <a:rPr lang="ko-KR" altLang="en-US" dirty="0">
                <a:solidFill>
                  <a:schemeClr val="bg1"/>
                </a:solidFill>
              </a:rPr>
              <a:t>최영수 앱 기획 발표자료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821312" y="3478511"/>
              <a:ext cx="636720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02955"/>
              <a:ext cx="40017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대학생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1200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 대상 공모전 참가 경험 조사 결과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BCE51F-55F5-5C36-98D0-FC2F5807A080}"/>
              </a:ext>
            </a:extLst>
          </p:cNvPr>
          <p:cNvSpPr txBox="1"/>
          <p:nvPr/>
        </p:nvSpPr>
        <p:spPr>
          <a:xfrm rot="21100012">
            <a:off x="1916970" y="3694890"/>
            <a:ext cx="22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공모전 참가율 증가</a:t>
            </a: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97F62A0-D18B-34D0-B075-0AD57A0C744E}"/>
              </a:ext>
            </a:extLst>
          </p:cNvPr>
          <p:cNvSpPr/>
          <p:nvPr/>
        </p:nvSpPr>
        <p:spPr>
          <a:xfrm rot="10800000">
            <a:off x="2722838" y="1198179"/>
            <a:ext cx="2207173" cy="4677104"/>
          </a:xfrm>
          <a:prstGeom prst="downArrow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A083BC0-AD02-A325-8C52-D6C778654DDE}"/>
              </a:ext>
            </a:extLst>
          </p:cNvPr>
          <p:cNvSpPr/>
          <p:nvPr/>
        </p:nvSpPr>
        <p:spPr>
          <a:xfrm rot="10800000">
            <a:off x="7536246" y="2396358"/>
            <a:ext cx="2207173" cy="3478923"/>
          </a:xfrm>
          <a:prstGeom prst="downArrow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D8DE-D9D7-DC21-B645-F8D605517365}"/>
              </a:ext>
            </a:extLst>
          </p:cNvPr>
          <p:cNvSpPr txBox="1"/>
          <p:nvPr/>
        </p:nvSpPr>
        <p:spPr>
          <a:xfrm>
            <a:off x="1824204" y="5875282"/>
            <a:ext cx="40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공모전에 참가하려는 대학생들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47041-A09C-3540-04C8-4C881F548836}"/>
              </a:ext>
            </a:extLst>
          </p:cNvPr>
          <p:cNvSpPr txBox="1"/>
          <p:nvPr/>
        </p:nvSpPr>
        <p:spPr>
          <a:xfrm>
            <a:off x="6409177" y="5880536"/>
            <a:ext cx="44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공모전 팀원 모집 사이트 사용자</a:t>
            </a:r>
          </a:p>
        </p:txBody>
      </p:sp>
    </p:spTree>
    <p:extLst>
      <p:ext uri="{BB962C8B-B14F-4D97-AF65-F5344CB8AC3E}">
        <p14:creationId xmlns:p14="http://schemas.microsoft.com/office/powerpoint/2010/main" val="9419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3449</Words>
  <Application>Microsoft Office PowerPoint</Application>
  <PresentationFormat>와이드스크린</PresentationFormat>
  <Paragraphs>846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Brush Script MT</vt:lpstr>
      <vt:lpstr>Microsoft Yi Baiti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161</cp:revision>
  <dcterms:created xsi:type="dcterms:W3CDTF">2022-12-09T01:31:23Z</dcterms:created>
  <dcterms:modified xsi:type="dcterms:W3CDTF">2024-06-18T05:26:11Z</dcterms:modified>
</cp:coreProperties>
</file>